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3" r:id="rId6"/>
    <p:sldId id="264" r:id="rId7"/>
    <p:sldId id="271" r:id="rId8"/>
    <p:sldId id="265" r:id="rId9"/>
    <p:sldId id="266" r:id="rId10"/>
    <p:sldId id="270" r:id="rId11"/>
    <p:sldId id="267" r:id="rId12"/>
    <p:sldId id="268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49"/>
    <p:restoredTop sz="96327"/>
  </p:normalViewPr>
  <p:slideViewPr>
    <p:cSldViewPr snapToGrid="0">
      <p:cViewPr varScale="1">
        <p:scale>
          <a:sx n="103" d="100"/>
          <a:sy n="103" d="100"/>
        </p:scale>
        <p:origin x="20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.tableau.com/app/profile/prateek.sharma7184/viz/Highestrevenuegeneratedbyactors/Sheet1" TargetMode="External"/><Relationship Id="rId3" Type="http://schemas.openxmlformats.org/officeDocument/2006/relationships/hyperlink" Target="https://public.tableau.com/app/profile/prateek.sharma7184/viz/Top10countries_17023158352810/Sheet1" TargetMode="External"/><Relationship Id="rId7" Type="http://schemas.openxmlformats.org/officeDocument/2006/relationships/hyperlink" Target="https://public.tableau.com/app/profile/prateek.sharma7184/viz/Salesforratings/Sheet" TargetMode="External"/><Relationship Id="rId2" Type="http://schemas.openxmlformats.org/officeDocument/2006/relationships/hyperlink" Target="https://public.tableau.com/app/profile/prateek.sharma7184/viz/Top10Genre_17023129392240/Sheet1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ublic.tableau.com/app/profile/prateek.sharma7184/viz/Salesforratings/Sheet1" TargetMode="External"/><Relationship Id="rId5" Type="http://schemas.openxmlformats.org/officeDocument/2006/relationships/hyperlink" Target="https://public.tableau.com/app/profile/prateek.sharma7184/viz/Top5cities_17023220942420/Sheet1" TargetMode="External"/><Relationship Id="rId4" Type="http://schemas.openxmlformats.org/officeDocument/2006/relationships/hyperlink" Target="https://public.tableau.com/app/profile/prateek.sharma7184/viz/Customerbase/Sheet1" TargetMode="External"/><Relationship Id="rId9" Type="http://schemas.openxmlformats.org/officeDocument/2006/relationships/hyperlink" Target="https://public.tableau.com/app/profile/prateek.sharma7184/viz/Salesbygeography_17023268209060/Sheet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283B5C-0604-1D81-C0C2-82147272B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669" y="1436309"/>
            <a:ext cx="8668850" cy="3024808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ROCKBUSTER STEALTH strategy – 2020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E7124-18BA-5FB2-5603-798116F00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669" y="5116440"/>
            <a:ext cx="5957248" cy="108623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By Prateek Sharma</a:t>
            </a:r>
          </a:p>
        </p:txBody>
      </p:sp>
    </p:spTree>
    <p:extLst>
      <p:ext uri="{BB962C8B-B14F-4D97-AF65-F5344CB8AC3E}">
        <p14:creationId xmlns:p14="http://schemas.microsoft.com/office/powerpoint/2010/main" val="608179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804B-5967-7E12-D16D-0547B1191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56" y="393192"/>
            <a:ext cx="9601200" cy="702733"/>
          </a:xfrm>
        </p:spPr>
        <p:txBody>
          <a:bodyPr/>
          <a:lstStyle/>
          <a:p>
            <a:r>
              <a:rPr lang="en-US" u="sng" dirty="0"/>
              <a:t>Top </a:t>
            </a:r>
            <a:r>
              <a:rPr lang="en-US" sz="4000" u="sng" dirty="0"/>
              <a:t>10</a:t>
            </a:r>
            <a:r>
              <a:rPr lang="en-US" u="sng" dirty="0"/>
              <a:t> Countries with Most Customers</a:t>
            </a:r>
          </a:p>
        </p:txBody>
      </p:sp>
      <p:pic>
        <p:nvPicPr>
          <p:cNvPr id="3" name="slide2" descr="Sheet 1">
            <a:extLst>
              <a:ext uri="{FF2B5EF4-FFF2-40B4-BE49-F238E27FC236}">
                <a16:creationId xmlns:a16="http://schemas.microsoft.com/office/drawing/2014/main" id="{091DDBDB-801E-0211-710B-1829F324F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5" r="11966"/>
          <a:stretch/>
        </p:blipFill>
        <p:spPr>
          <a:xfrm>
            <a:off x="1469106" y="1607973"/>
            <a:ext cx="7600776" cy="3915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BA82FE-A121-B3EC-0B62-3D69EAF1CC61}"/>
              </a:ext>
            </a:extLst>
          </p:cNvPr>
          <p:cNvSpPr txBox="1"/>
          <p:nvPr/>
        </p:nvSpPr>
        <p:spPr>
          <a:xfrm>
            <a:off x="9496074" y="1607973"/>
            <a:ext cx="24536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Dark brown color represents the highest customer concentration, as the shade gets lighter so does the customer count.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Asia and Southeast Asia accounts for approx. 57% of customers for </a:t>
            </a:r>
            <a:r>
              <a:rPr lang="en-US" sz="2000" dirty="0" err="1"/>
              <a:t>Rockbuster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352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471A0-797F-4212-5A9A-0F7925C07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432" y="227531"/>
            <a:ext cx="9601200" cy="740664"/>
          </a:xfrm>
        </p:spPr>
        <p:txBody>
          <a:bodyPr/>
          <a:lstStyle/>
          <a:p>
            <a:r>
              <a:rPr lang="en-US" u="sng" dirty="0"/>
              <a:t>Customers with a High Lifetime Value</a:t>
            </a:r>
          </a:p>
        </p:txBody>
      </p:sp>
      <p:pic>
        <p:nvPicPr>
          <p:cNvPr id="13" name="slide2" descr="Sheet 1">
            <a:extLst>
              <a:ext uri="{FF2B5EF4-FFF2-40B4-BE49-F238E27FC236}">
                <a16:creationId xmlns:a16="http://schemas.microsoft.com/office/drawing/2014/main" id="{08513CB1-256D-4571-CD68-4F528C91DB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3" r="11882"/>
          <a:stretch/>
        </p:blipFill>
        <p:spPr>
          <a:xfrm>
            <a:off x="1673352" y="1069848"/>
            <a:ext cx="8796528" cy="3847485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D67CD42-66F4-F35A-EF4A-FCB5E7ADC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397380"/>
              </p:ext>
            </p:extLst>
          </p:nvPr>
        </p:nvGraphicFramePr>
        <p:xfrm>
          <a:off x="1673353" y="5120639"/>
          <a:ext cx="7452360" cy="121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2059">
                  <a:extLst>
                    <a:ext uri="{9D8B030D-6E8A-4147-A177-3AD203B41FA5}">
                      <a16:colId xmlns:a16="http://schemas.microsoft.com/office/drawing/2014/main" val="1281993418"/>
                    </a:ext>
                  </a:extLst>
                </a:gridCol>
                <a:gridCol w="1399084">
                  <a:extLst>
                    <a:ext uri="{9D8B030D-6E8A-4147-A177-3AD203B41FA5}">
                      <a16:colId xmlns:a16="http://schemas.microsoft.com/office/drawing/2014/main" val="1780033795"/>
                    </a:ext>
                  </a:extLst>
                </a:gridCol>
                <a:gridCol w="1017516">
                  <a:extLst>
                    <a:ext uri="{9D8B030D-6E8A-4147-A177-3AD203B41FA5}">
                      <a16:colId xmlns:a16="http://schemas.microsoft.com/office/drawing/2014/main" val="2032244972"/>
                    </a:ext>
                  </a:extLst>
                </a:gridCol>
                <a:gridCol w="1399084">
                  <a:extLst>
                    <a:ext uri="{9D8B030D-6E8A-4147-A177-3AD203B41FA5}">
                      <a16:colId xmlns:a16="http://schemas.microsoft.com/office/drawing/2014/main" val="1932131981"/>
                    </a:ext>
                  </a:extLst>
                </a:gridCol>
                <a:gridCol w="2204617">
                  <a:extLst>
                    <a:ext uri="{9D8B030D-6E8A-4147-A177-3AD203B41FA5}">
                      <a16:colId xmlns:a16="http://schemas.microsoft.com/office/drawing/2014/main" val="1816649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</a:rPr>
                        <a:t>Frist Name</a:t>
                      </a:r>
                      <a:endParaRPr lang="en-CA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</a:rPr>
                        <a:t>Last Name</a:t>
                      </a:r>
                      <a:endParaRPr lang="en-CA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</a:rPr>
                        <a:t>City</a:t>
                      </a:r>
                      <a:endParaRPr lang="en-CA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</a:rPr>
                        <a:t>Country</a:t>
                      </a:r>
                      <a:endParaRPr lang="en-CA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Total Paid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28644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Arlene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Harvey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Ambattur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India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$111.76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62273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Kyle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Spurlock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Shanwei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China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$109.71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46951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Marlene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Welch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Iwaki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Japan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$106.77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41024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Glen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Talbert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Acua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Mexico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$100.77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01185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Clinton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Buford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Aurora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United States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$98.76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9144343"/>
                  </a:ext>
                </a:extLst>
              </a:tr>
            </a:tbl>
          </a:graphicData>
        </a:graphic>
      </p:graphicFrame>
      <p:sp>
        <p:nvSpPr>
          <p:cNvPr id="19" name="Left Arrow 18">
            <a:extLst>
              <a:ext uri="{FF2B5EF4-FFF2-40B4-BE49-F238E27FC236}">
                <a16:creationId xmlns:a16="http://schemas.microsoft.com/office/drawing/2014/main" id="{03FA8C4A-1091-3731-A4E8-95289BD9D890}"/>
              </a:ext>
            </a:extLst>
          </p:cNvPr>
          <p:cNvSpPr/>
          <p:nvPr/>
        </p:nvSpPr>
        <p:spPr>
          <a:xfrm>
            <a:off x="9272016" y="5294376"/>
            <a:ext cx="576072" cy="19202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BDFD01-B902-009E-4560-34EFB7121FBE}"/>
              </a:ext>
            </a:extLst>
          </p:cNvPr>
          <p:cNvSpPr txBox="1"/>
          <p:nvPr/>
        </p:nvSpPr>
        <p:spPr>
          <a:xfrm>
            <a:off x="10012680" y="5120639"/>
            <a:ext cx="1737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paying customers within the top 5 cities. </a:t>
            </a:r>
          </a:p>
        </p:txBody>
      </p:sp>
    </p:spTree>
    <p:extLst>
      <p:ext uri="{BB962C8B-B14F-4D97-AF65-F5344CB8AC3E}">
        <p14:creationId xmlns:p14="http://schemas.microsoft.com/office/powerpoint/2010/main" val="124310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84DB-34B2-4904-C7A5-A59B1E91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425196"/>
            <a:ext cx="9601200" cy="795528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Sales figures between Geographic regions</a:t>
            </a:r>
          </a:p>
        </p:txBody>
      </p:sp>
      <p:pic>
        <p:nvPicPr>
          <p:cNvPr id="7" name="slide2" descr="Sheet 1">
            <a:extLst>
              <a:ext uri="{FF2B5EF4-FFF2-40B4-BE49-F238E27FC236}">
                <a16:creationId xmlns:a16="http://schemas.microsoft.com/office/drawing/2014/main" id="{5FE1D40C-8183-629B-DDA4-7F774F5D99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2" r="10508"/>
          <a:stretch/>
        </p:blipFill>
        <p:spPr>
          <a:xfrm>
            <a:off x="1078992" y="1380744"/>
            <a:ext cx="7759950" cy="4361688"/>
          </a:xfrm>
          <a:prstGeom prst="rect">
            <a:avLst/>
          </a:prstGeom>
        </p:spPr>
      </p:pic>
      <p:pic>
        <p:nvPicPr>
          <p:cNvPr id="8" name="slide2" descr="Sheet 1">
            <a:extLst>
              <a:ext uri="{FF2B5EF4-FFF2-40B4-BE49-F238E27FC236}">
                <a16:creationId xmlns:a16="http://schemas.microsoft.com/office/drawing/2014/main" id="{1E6B97AA-FB02-DB82-F942-DB26D6C9D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25" t="5584" b="86379"/>
          <a:stretch/>
        </p:blipFill>
        <p:spPr>
          <a:xfrm>
            <a:off x="7647174" y="5216652"/>
            <a:ext cx="1191768" cy="52120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0EFB705-382B-6C1A-C61A-9AE20220B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926268"/>
              </p:ext>
            </p:extLst>
          </p:nvPr>
        </p:nvGraphicFramePr>
        <p:xfrm>
          <a:off x="9116568" y="1380744"/>
          <a:ext cx="2889504" cy="4357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752">
                  <a:extLst>
                    <a:ext uri="{9D8B030D-6E8A-4147-A177-3AD203B41FA5}">
                      <a16:colId xmlns:a16="http://schemas.microsoft.com/office/drawing/2014/main" val="1856586963"/>
                    </a:ext>
                  </a:extLst>
                </a:gridCol>
                <a:gridCol w="1444752">
                  <a:extLst>
                    <a:ext uri="{9D8B030D-6E8A-4147-A177-3AD203B41FA5}">
                      <a16:colId xmlns:a16="http://schemas.microsoft.com/office/drawing/2014/main" val="763164469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Sales ($)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709615"/>
                  </a:ext>
                </a:extLst>
              </a:tr>
              <a:tr h="3961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852070"/>
                  </a:ext>
                </a:extLst>
              </a:tr>
              <a:tr h="3961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594875"/>
                  </a:ext>
                </a:extLst>
              </a:tr>
              <a:tr h="3961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381411"/>
                  </a:ext>
                </a:extLst>
              </a:tr>
              <a:tr h="3961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827040"/>
                  </a:ext>
                </a:extLst>
              </a:tr>
              <a:tr h="3961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254107"/>
                  </a:ext>
                </a:extLst>
              </a:tr>
              <a:tr h="3961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BRAZIL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764916"/>
                  </a:ext>
                </a:extLst>
              </a:tr>
              <a:tr h="3961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RUSSIA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992559"/>
                  </a:ext>
                </a:extLst>
              </a:tr>
              <a:tr h="3961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PHILIPPINES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685742"/>
                  </a:ext>
                </a:extLst>
              </a:tr>
              <a:tr h="3961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TURKEY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354169"/>
                  </a:ext>
                </a:extLst>
              </a:tr>
              <a:tr h="3961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INDONESIA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933653"/>
                  </a:ext>
                </a:extLst>
              </a:tr>
            </a:tbl>
          </a:graphicData>
        </a:graphic>
      </p:graphicFrame>
      <p:sp>
        <p:nvSpPr>
          <p:cNvPr id="10" name="Bent-Up Arrow 9">
            <a:extLst>
              <a:ext uri="{FF2B5EF4-FFF2-40B4-BE49-F238E27FC236}">
                <a16:creationId xmlns:a16="http://schemas.microsoft.com/office/drawing/2014/main" id="{43682E3F-194A-86CF-397E-811FDEFE8950}"/>
              </a:ext>
            </a:extLst>
          </p:cNvPr>
          <p:cNvSpPr/>
          <p:nvPr/>
        </p:nvSpPr>
        <p:spPr>
          <a:xfrm>
            <a:off x="10250424" y="5925312"/>
            <a:ext cx="429768" cy="283464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798399-818B-F9A1-DA5E-461D1314C968}"/>
              </a:ext>
            </a:extLst>
          </p:cNvPr>
          <p:cNvSpPr txBox="1"/>
          <p:nvPr/>
        </p:nvSpPr>
        <p:spPr>
          <a:xfrm>
            <a:off x="8339328" y="5971032"/>
            <a:ext cx="191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Top 10 Countries</a:t>
            </a:r>
          </a:p>
        </p:txBody>
      </p:sp>
    </p:spTree>
    <p:extLst>
      <p:ext uri="{BB962C8B-B14F-4D97-AF65-F5344CB8AC3E}">
        <p14:creationId xmlns:p14="http://schemas.microsoft.com/office/powerpoint/2010/main" val="250665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A356-387E-A7AE-DFE3-C49753165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3816"/>
          </a:xfrm>
        </p:spPr>
        <p:txBody>
          <a:bodyPr/>
          <a:lstStyle/>
          <a:p>
            <a:r>
              <a:rPr lang="en-US" u="sng" dirty="0"/>
              <a:t>Recommendations</a:t>
            </a:r>
            <a:r>
              <a:rPr lang="en-US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D5A35-00F5-8455-4A8E-1ECC68ED0796}"/>
              </a:ext>
            </a:extLst>
          </p:cNvPr>
          <p:cNvSpPr txBox="1"/>
          <p:nvPr/>
        </p:nvSpPr>
        <p:spPr>
          <a:xfrm>
            <a:off x="1371600" y="1627407"/>
            <a:ext cx="99314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Renew licenses for top 10 films and phase out the bottom 10.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Introduce exclusive discounts, incentives for loyal customers and create a point based loyal program to reward customers for repeat purchases.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Allocate 40% of the marketing budget to the top 10 countries to push sales further and the other 35% to revive the slow regions and 25% on extremely low purchase zones.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Promote subscription-based models with bundle options, offer personalized recommendations and flexible rental periods, increase engagement by encouraging customers to share experiences online.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Consider focusing on Sports and Sci-fi category, rated PG-13 and or NC-17 featuring Susan Davis or Gina DeGeneres or Mathew Carrey.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62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0FC91D-3BDB-6233-557E-615CF74263E2}"/>
              </a:ext>
            </a:extLst>
          </p:cNvPr>
          <p:cNvSpPr txBox="1"/>
          <p:nvPr/>
        </p:nvSpPr>
        <p:spPr>
          <a:xfrm>
            <a:off x="1472184" y="1325880"/>
            <a:ext cx="983894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THANK YOU! </a:t>
            </a:r>
          </a:p>
          <a:p>
            <a:pPr algn="ctr"/>
            <a:endParaRPr lang="en-US" dirty="0"/>
          </a:p>
          <a:p>
            <a:pPr algn="ctr"/>
            <a:r>
              <a:rPr lang="en-US" sz="4000" dirty="0"/>
              <a:t>For your attention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400" b="1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100919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1722D-7D5F-49F7-0105-169FBF7A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4320"/>
            <a:ext cx="9601200" cy="850392"/>
          </a:xfrm>
        </p:spPr>
        <p:txBody>
          <a:bodyPr/>
          <a:lstStyle/>
          <a:p>
            <a:r>
              <a:rPr lang="en-US" u="sng" dirty="0"/>
              <a:t>Appendix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87EBB-1C67-C241-B160-98076A70D685}"/>
              </a:ext>
            </a:extLst>
          </p:cNvPr>
          <p:cNvSpPr txBox="1"/>
          <p:nvPr/>
        </p:nvSpPr>
        <p:spPr>
          <a:xfrm>
            <a:off x="960120" y="1124712"/>
            <a:ext cx="1109167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Top 10 Genre</a:t>
            </a:r>
            <a:endParaRPr lang="en-US" dirty="0"/>
          </a:p>
          <a:p>
            <a:r>
              <a:rPr lang="en-US" dirty="0">
                <a:hlinkClick r:id="rId2"/>
              </a:rPr>
              <a:t>https://public.tableau.com/app/profile/prateek.sharma7184/viz/Top10Genre_17023129392240/Sheet1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Top 10 Countries by revenue</a:t>
            </a:r>
            <a:endParaRPr lang="en-US" dirty="0"/>
          </a:p>
          <a:p>
            <a:r>
              <a:rPr lang="en-US" dirty="0">
                <a:hlinkClick r:id="rId3"/>
              </a:rPr>
              <a:t>https://public.tableau.com/app/profile/prateek.sharma7184/viz/Top10countries_17023158352810/Sheet1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Customer Base</a:t>
            </a:r>
            <a:endParaRPr lang="en-US" dirty="0"/>
          </a:p>
          <a:p>
            <a:r>
              <a:rPr lang="en-US" dirty="0">
                <a:hlinkClick r:id="rId4"/>
              </a:rPr>
              <a:t>https://public.tableau.com/app/profile/prateek.sharma7184/viz/Customerbase/Sheet1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Top 5 Cities</a:t>
            </a:r>
            <a:endParaRPr lang="en-US" dirty="0"/>
          </a:p>
          <a:p>
            <a:r>
              <a:rPr lang="en-US" dirty="0">
                <a:hlinkClick r:id="rId5"/>
              </a:rPr>
              <a:t>https://public.tableau.com/app/profile/prateek.sharma7184/viz/Top5cities_17023220942420/Sheet1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Sales by rating</a:t>
            </a:r>
            <a:endParaRPr lang="en-US" dirty="0"/>
          </a:p>
          <a:p>
            <a:r>
              <a:rPr lang="en-US" dirty="0">
                <a:hlinkClick r:id="rId7"/>
              </a:rPr>
              <a:t>https://public.tableau.com/app/profile/prateek.sharma7184/viz/Salesforratings/Sheet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8"/>
              </a:rPr>
              <a:t>Highest revenue generating actors</a:t>
            </a:r>
            <a:endParaRPr lang="en-US" dirty="0"/>
          </a:p>
          <a:p>
            <a:r>
              <a:rPr lang="en-US" dirty="0">
                <a:hlinkClick r:id="rId8"/>
              </a:rPr>
              <a:t>https://public.tableau.com/app/profile/prateek.sharma7184/viz/Highestrevenuegeneratedbyactors/Sheet1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9"/>
              </a:rPr>
              <a:t>Sales by geography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public.tableau.com</a:t>
            </a:r>
            <a:r>
              <a:rPr lang="en-US" dirty="0"/>
              <a:t>/app/profile/prateek.sharma7184/viz/Salesbygeography_17023268209060/Sheet1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174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4FBB6-6FC9-7B05-94FB-89DE73CF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u="sng" dirty="0"/>
              <a:t>Objective:</a:t>
            </a:r>
          </a:p>
        </p:txBody>
      </p:sp>
      <p:pic>
        <p:nvPicPr>
          <p:cNvPr id="55" name="Picture 54" descr="A room with shelves of cds&#10;&#10;Description automatically generated">
            <a:extLst>
              <a:ext uri="{FF2B5EF4-FFF2-40B4-BE49-F238E27FC236}">
                <a16:creationId xmlns:a16="http://schemas.microsoft.com/office/drawing/2014/main" id="{DD6BF3AA-E679-4BFC-91FD-DE05EF54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55" r="22116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228B8-96C5-0940-8F1E-A18745C06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To use </a:t>
            </a:r>
            <a:r>
              <a:rPr lang="en-US" dirty="0" err="1"/>
              <a:t>Rockbuster</a:t>
            </a:r>
            <a:r>
              <a:rPr lang="en-US" dirty="0"/>
              <a:t> Stealth LLC’s existing movie licenses to launch an online video rental service to stay competitive among emerging streaming service providers as Netflix and Amazon Prime.</a:t>
            </a:r>
          </a:p>
        </p:txBody>
      </p:sp>
    </p:spTree>
    <p:extLst>
      <p:ext uri="{BB962C8B-B14F-4D97-AF65-F5344CB8AC3E}">
        <p14:creationId xmlns:p14="http://schemas.microsoft.com/office/powerpoint/2010/main" val="1352023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15533-7E09-F045-A623-878F44A67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u="sng" dirty="0"/>
              <a:t>Key Questions: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15E17-966F-2BB8-25FC-E031DDF15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38" r="4242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F2A6B-31C4-1379-93C3-64FDC90FD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Which movies contributed the most/least to revenue gain?</a:t>
            </a:r>
          </a:p>
          <a:p>
            <a:r>
              <a:rPr lang="en-US" dirty="0"/>
              <a:t>What was the average rental duration for all videos?</a:t>
            </a:r>
          </a:p>
          <a:p>
            <a:r>
              <a:rPr lang="en-US" dirty="0"/>
              <a:t>Which countries are </a:t>
            </a:r>
            <a:r>
              <a:rPr lang="en-US" dirty="0" err="1"/>
              <a:t>Rockbuster</a:t>
            </a:r>
            <a:r>
              <a:rPr lang="en-US" dirty="0"/>
              <a:t> customers based in?</a:t>
            </a:r>
          </a:p>
          <a:p>
            <a:r>
              <a:rPr lang="en-US" dirty="0"/>
              <a:t>Where are customers with a high lifetime value based?</a:t>
            </a:r>
          </a:p>
          <a:p>
            <a:r>
              <a:rPr lang="en-US" dirty="0"/>
              <a:t>Do sales figure vary between geographic regions?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7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9772-1E84-D121-B77C-BBE795C4B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1520"/>
          </a:xfrm>
        </p:spPr>
        <p:txBody>
          <a:bodyPr>
            <a:normAutofit/>
          </a:bodyPr>
          <a:lstStyle/>
          <a:p>
            <a:r>
              <a:rPr lang="en-US" sz="4000" u="sng" dirty="0"/>
              <a:t>Data Overview</a:t>
            </a:r>
            <a:r>
              <a:rPr lang="en-US" sz="4000" dirty="0"/>
              <a:t>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160DBB3-853E-28AC-876E-9B35BCE97F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1440717"/>
              </p:ext>
            </p:extLst>
          </p:nvPr>
        </p:nvGraphicFramePr>
        <p:xfrm>
          <a:off x="1371600" y="1810295"/>
          <a:ext cx="9601200" cy="3826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2705745577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855271498"/>
                    </a:ext>
                  </a:extLst>
                </a:gridCol>
              </a:tblGrid>
              <a:tr h="5787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FILMS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CUSTOMERS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649257"/>
                  </a:ext>
                </a:extLst>
              </a:tr>
              <a:tr h="57871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17</a:t>
                      </a:r>
                      <a:r>
                        <a:rPr lang="en-US" dirty="0"/>
                        <a:t>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599</a:t>
                      </a:r>
                      <a:r>
                        <a:rPr lang="en-US" dirty="0"/>
                        <a:t> total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331751"/>
                  </a:ext>
                </a:extLst>
              </a:tr>
              <a:tr h="6672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5 genre – </a:t>
                      </a:r>
                      <a:r>
                        <a:rPr lang="en-US" b="1" dirty="0"/>
                        <a:t>Sports</a:t>
                      </a:r>
                      <a:r>
                        <a:rPr lang="en-US" dirty="0"/>
                        <a:t>, </a:t>
                      </a:r>
                      <a:r>
                        <a:rPr lang="en-US" b="1" dirty="0"/>
                        <a:t>Foreign</a:t>
                      </a:r>
                      <a:r>
                        <a:rPr lang="en-US" dirty="0"/>
                        <a:t>, </a:t>
                      </a:r>
                      <a:r>
                        <a:rPr lang="en-US" b="1" dirty="0"/>
                        <a:t>Family</a:t>
                      </a:r>
                      <a:r>
                        <a:rPr lang="en-US" dirty="0"/>
                        <a:t>, </a:t>
                      </a:r>
                      <a:r>
                        <a:rPr lang="en-US" b="1" dirty="0"/>
                        <a:t>Documentary</a:t>
                      </a:r>
                      <a:r>
                        <a:rPr lang="en-US" dirty="0"/>
                        <a:t>, </a:t>
                      </a:r>
                      <a:r>
                        <a:rPr lang="en-US" b="1" dirty="0"/>
                        <a:t>Animation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97.5% </a:t>
                      </a:r>
                      <a:r>
                        <a:rPr lang="en-US" b="0" dirty="0"/>
                        <a:t>(584) are </a:t>
                      </a:r>
                      <a:r>
                        <a:rPr lang="en-US" b="1" dirty="0"/>
                        <a:t>active</a:t>
                      </a:r>
                      <a:r>
                        <a:rPr lang="en-US" dirty="0"/>
                        <a:t>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21741"/>
                  </a:ext>
                </a:extLst>
              </a:tr>
              <a:tr h="66722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1000</a:t>
                      </a:r>
                      <a:r>
                        <a:rPr lang="en-US" dirty="0"/>
                        <a:t> films in total and all are in </a:t>
                      </a:r>
                      <a:r>
                        <a:rPr lang="en-US" b="1" dirty="0"/>
                        <a:t>English</a:t>
                      </a:r>
                      <a:r>
                        <a:rPr lang="en-US" dirty="0"/>
                        <a:t>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Clientele spread across </a:t>
                      </a:r>
                      <a:r>
                        <a:rPr lang="en-CA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</a:t>
                      </a:r>
                      <a:r>
                        <a:rPr lang="en-CA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diverse </a:t>
                      </a:r>
                      <a:r>
                        <a:rPr lang="en-CA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853421"/>
                  </a:ext>
                </a:extLst>
              </a:tr>
              <a:tr h="66722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Top 2</a:t>
                      </a:r>
                      <a:r>
                        <a:rPr lang="en-US" dirty="0"/>
                        <a:t> rating categories  – </a:t>
                      </a:r>
                      <a:r>
                        <a:rPr lang="en-US" b="1" dirty="0"/>
                        <a:t>PG-13 &amp;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NC-17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Customers are predominantly located in three countries – </a:t>
                      </a:r>
                      <a:r>
                        <a:rPr lang="en-CA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India</a:t>
                      </a:r>
                      <a:r>
                        <a:rPr lang="en-CA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CA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r>
                        <a:rPr lang="en-CA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CA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United</a:t>
                      </a:r>
                      <a:r>
                        <a:rPr lang="en-CA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CA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278502"/>
                  </a:ext>
                </a:extLst>
              </a:tr>
              <a:tr h="66722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Average</a:t>
                      </a:r>
                      <a:r>
                        <a:rPr lang="en-US" dirty="0"/>
                        <a:t> movie </a:t>
                      </a:r>
                      <a:r>
                        <a:rPr lang="en-US" b="1" dirty="0"/>
                        <a:t>duration</a:t>
                      </a:r>
                      <a:r>
                        <a:rPr lang="en-US" dirty="0"/>
                        <a:t> – </a:t>
                      </a:r>
                      <a:r>
                        <a:rPr lang="en-US" b="1" dirty="0"/>
                        <a:t>115.30</a:t>
                      </a:r>
                      <a:r>
                        <a:rPr lang="en-US" dirty="0"/>
                        <a:t>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Generated </a:t>
                      </a:r>
                      <a:r>
                        <a:rPr lang="en-US" b="1" dirty="0"/>
                        <a:t>$61,312 in</a:t>
                      </a:r>
                      <a:r>
                        <a:rPr lang="en-US" dirty="0"/>
                        <a:t> revenue from </a:t>
                      </a:r>
                      <a:r>
                        <a:rPr lang="en-US" b="1" dirty="0"/>
                        <a:t>16044</a:t>
                      </a:r>
                      <a:r>
                        <a:rPr lang="en-US" dirty="0"/>
                        <a:t> rental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569139"/>
                  </a:ext>
                </a:extLst>
              </a:tr>
            </a:tbl>
          </a:graphicData>
        </a:graphic>
      </p:graphicFrame>
      <p:pic>
        <p:nvPicPr>
          <p:cNvPr id="5" name="Content Placeholder 10" descr="Clapper board with solid fill">
            <a:extLst>
              <a:ext uri="{FF2B5EF4-FFF2-40B4-BE49-F238E27FC236}">
                <a16:creationId xmlns:a16="http://schemas.microsoft.com/office/drawing/2014/main" id="{BB64ABD5-1320-4E6F-FA95-10B06141D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3511" y="1810295"/>
            <a:ext cx="551906" cy="551906"/>
          </a:xfrm>
          <a:prstGeom prst="rect">
            <a:avLst/>
          </a:prstGeom>
        </p:spPr>
      </p:pic>
      <p:pic>
        <p:nvPicPr>
          <p:cNvPr id="6" name="Graphic 5" descr="Customer review with solid fill">
            <a:extLst>
              <a:ext uri="{FF2B5EF4-FFF2-40B4-BE49-F238E27FC236}">
                <a16:creationId xmlns:a16="http://schemas.microsoft.com/office/drawing/2014/main" id="{2DBAEBCC-ED6C-4E7E-99D0-97CB9C0D7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7692" y="1810295"/>
            <a:ext cx="551906" cy="55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35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3111-12E4-BECD-7CC5-B31C8B144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8952"/>
          </a:xfrm>
        </p:spPr>
        <p:txBody>
          <a:bodyPr/>
          <a:lstStyle/>
          <a:p>
            <a:r>
              <a:rPr lang="en-US" sz="4000" u="sng" dirty="0"/>
              <a:t>Highest</a:t>
            </a:r>
            <a:r>
              <a:rPr lang="en-US" u="sng" dirty="0"/>
              <a:t> Grossing Genre</a:t>
            </a:r>
          </a:p>
        </p:txBody>
      </p:sp>
      <p:pic>
        <p:nvPicPr>
          <p:cNvPr id="10" name="slide2" descr="Sheet 1">
            <a:extLst>
              <a:ext uri="{FF2B5EF4-FFF2-40B4-BE49-F238E27FC236}">
                <a16:creationId xmlns:a16="http://schemas.microsoft.com/office/drawing/2014/main" id="{90C4F1D7-C434-D2D8-81E5-DC15FCE6E5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60"/>
          <a:stretch/>
        </p:blipFill>
        <p:spPr>
          <a:xfrm>
            <a:off x="1136650" y="2133600"/>
            <a:ext cx="10712450" cy="334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2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B8BEE-A02C-9F0C-1EB7-061A93E9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55448"/>
            <a:ext cx="10744200" cy="1014984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Which movies contributed the most/least to revenue gain?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AA9AA-F153-A15B-E1CE-9902AAB62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9596" y="1345216"/>
            <a:ext cx="4443984" cy="547592"/>
          </a:xfrm>
        </p:spPr>
        <p:txBody>
          <a:bodyPr/>
          <a:lstStyle/>
          <a:p>
            <a:pPr algn="ctr"/>
            <a:r>
              <a:rPr lang="en-US" sz="2200" b="1" u="sng" dirty="0"/>
              <a:t>Top 10 films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A89E195-6A0C-AD82-8E65-E0C9C9D0B69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01524723"/>
              </p:ext>
            </p:extLst>
          </p:nvPr>
        </p:nvGraphicFramePr>
        <p:xfrm>
          <a:off x="1403604" y="2067592"/>
          <a:ext cx="2340864" cy="40588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0864">
                  <a:extLst>
                    <a:ext uri="{9D8B030D-6E8A-4147-A177-3AD203B41FA5}">
                      <a16:colId xmlns:a16="http://schemas.microsoft.com/office/drawing/2014/main" val="344019151"/>
                    </a:ext>
                  </a:extLst>
                </a:gridCol>
              </a:tblGrid>
              <a:tr h="410183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Telegraph Voyage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5410273"/>
                  </a:ext>
                </a:extLst>
              </a:tr>
              <a:tr h="410183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Zorro Ark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1350622"/>
                  </a:ext>
                </a:extLst>
              </a:tr>
              <a:tr h="410183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Wife Turn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9991710"/>
                  </a:ext>
                </a:extLst>
              </a:tr>
              <a:tr h="410183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Innocent Usual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8324430"/>
                  </a:ext>
                </a:extLst>
              </a:tr>
              <a:tr h="410183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Hustler Party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561396"/>
                  </a:ext>
                </a:extLst>
              </a:tr>
              <a:tr h="410183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Saturday Lambs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5165632"/>
                  </a:ext>
                </a:extLst>
              </a:tr>
              <a:tr h="410183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Titans Jerk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4998016"/>
                  </a:ext>
                </a:extLst>
              </a:tr>
              <a:tr h="410183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Harry Idaho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3725037"/>
                  </a:ext>
                </a:extLst>
              </a:tr>
              <a:tr h="410183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Torque Bound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6571585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Dogma Family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8423465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046D02-3936-7B7F-DA69-D68F2A1138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345216"/>
            <a:ext cx="4443984" cy="547592"/>
          </a:xfrm>
        </p:spPr>
        <p:txBody>
          <a:bodyPr/>
          <a:lstStyle/>
          <a:p>
            <a:pPr algn="ctr"/>
            <a:r>
              <a:rPr lang="en-US" sz="2200" b="1" u="sng" dirty="0"/>
              <a:t>Bottom 10 films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F0D61D1-D911-A8BD-C511-9E3F2343F38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678169196"/>
              </p:ext>
            </p:extLst>
          </p:nvPr>
        </p:nvGraphicFramePr>
        <p:xfrm>
          <a:off x="6604527" y="2058707"/>
          <a:ext cx="2426962" cy="4067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26962">
                  <a:extLst>
                    <a:ext uri="{9D8B030D-6E8A-4147-A177-3AD203B41FA5}">
                      <a16:colId xmlns:a16="http://schemas.microsoft.com/office/drawing/2014/main" val="391237848"/>
                    </a:ext>
                  </a:extLst>
                </a:gridCol>
              </a:tblGrid>
              <a:tr h="40677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Oklahoma Jumanji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221007"/>
                  </a:ext>
                </a:extLst>
              </a:tr>
              <a:tr h="40677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Duffel Apocalypse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0355917"/>
                  </a:ext>
                </a:extLst>
              </a:tr>
              <a:tr h="40677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Texas Watch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1155868"/>
                  </a:ext>
                </a:extLst>
              </a:tr>
              <a:tr h="40677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Freedom Cleopatra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6196893"/>
                  </a:ext>
                </a:extLst>
              </a:tr>
              <a:tr h="40677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Young Language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09920362"/>
                  </a:ext>
                </a:extLst>
              </a:tr>
              <a:tr h="40677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Rebel Airport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8024794"/>
                  </a:ext>
                </a:extLst>
              </a:tr>
              <a:tr h="40677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Cruelty Unforgiven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7704856"/>
                  </a:ext>
                </a:extLst>
              </a:tr>
              <a:tr h="40677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Treatment Jekyll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5807167"/>
                  </a:ext>
                </a:extLst>
              </a:tr>
              <a:tr h="40677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Lights Deer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6793156"/>
                  </a:ext>
                </a:extLst>
              </a:tr>
              <a:tr h="40677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Japanese Run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356286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50F7180-5077-BE37-C745-8CE2C011B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331476"/>
              </p:ext>
            </p:extLst>
          </p:nvPr>
        </p:nvGraphicFramePr>
        <p:xfrm>
          <a:off x="8951976" y="2058706"/>
          <a:ext cx="2017022" cy="4068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7022">
                  <a:extLst>
                    <a:ext uri="{9D8B030D-6E8A-4147-A177-3AD203B41FA5}">
                      <a16:colId xmlns:a16="http://schemas.microsoft.com/office/drawing/2014/main" val="538818780"/>
                    </a:ext>
                  </a:extLst>
                </a:gridCol>
              </a:tblGrid>
              <a:tr h="406868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$5.94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0478254"/>
                  </a:ext>
                </a:extLst>
              </a:tr>
              <a:tr h="406868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$5.94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2319324"/>
                  </a:ext>
                </a:extLst>
              </a:tr>
              <a:tr h="406868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$5.94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994702"/>
                  </a:ext>
                </a:extLst>
              </a:tr>
              <a:tr h="406868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$5.95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9341866"/>
                  </a:ext>
                </a:extLst>
              </a:tr>
              <a:tr h="406868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$6.93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2531078"/>
                  </a:ext>
                </a:extLst>
              </a:tr>
              <a:tr h="406868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$6.93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1614874"/>
                  </a:ext>
                </a:extLst>
              </a:tr>
              <a:tr h="406868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$6.94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7275645"/>
                  </a:ext>
                </a:extLst>
              </a:tr>
              <a:tr h="406868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$6.94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610514"/>
                  </a:ext>
                </a:extLst>
              </a:tr>
              <a:tr h="406868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$7.93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6738711"/>
                  </a:ext>
                </a:extLst>
              </a:tr>
              <a:tr h="406868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$7.94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501642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E23993-5DB3-7ACC-8693-BB0055B8E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728292"/>
              </p:ext>
            </p:extLst>
          </p:nvPr>
        </p:nvGraphicFramePr>
        <p:xfrm>
          <a:off x="3744468" y="2067592"/>
          <a:ext cx="2071116" cy="40588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1116">
                  <a:extLst>
                    <a:ext uri="{9D8B030D-6E8A-4147-A177-3AD203B41FA5}">
                      <a16:colId xmlns:a16="http://schemas.microsoft.com/office/drawing/2014/main" val="3439187367"/>
                    </a:ext>
                  </a:extLst>
                </a:gridCol>
              </a:tblGrid>
              <a:tr h="405889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$215.75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0922482"/>
                  </a:ext>
                </a:extLst>
              </a:tr>
              <a:tr h="405889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$199.72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2240673"/>
                  </a:ext>
                </a:extLst>
              </a:tr>
              <a:tr h="405889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$198.73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4550768"/>
                  </a:ext>
                </a:extLst>
              </a:tr>
              <a:tr h="405889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$191.74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3986530"/>
                  </a:ext>
                </a:extLst>
              </a:tr>
              <a:tr h="405889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$190.78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2333102"/>
                  </a:ext>
                </a:extLst>
              </a:tr>
              <a:tr h="405889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$190.74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1065823"/>
                  </a:ext>
                </a:extLst>
              </a:tr>
              <a:tr h="405889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$186.73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8185441"/>
                  </a:ext>
                </a:extLst>
              </a:tr>
              <a:tr h="405889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$177.73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5191109"/>
                  </a:ext>
                </a:extLst>
              </a:tr>
              <a:tr h="405889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$169.76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8461059"/>
                  </a:ext>
                </a:extLst>
              </a:tr>
              <a:tr h="405889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$168.72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7609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365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D58B2-41DB-0CC5-E7B4-3760616B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4088"/>
          </a:xfrm>
        </p:spPr>
        <p:txBody>
          <a:bodyPr/>
          <a:lstStyle/>
          <a:p>
            <a:r>
              <a:rPr lang="en-US" u="sng" dirty="0"/>
              <a:t>Highest </a:t>
            </a:r>
            <a:r>
              <a:rPr lang="en-US" sz="4000" u="sng" dirty="0"/>
              <a:t>Grossing</a:t>
            </a:r>
            <a:r>
              <a:rPr lang="en-US" u="sng" dirty="0"/>
              <a:t> Actors</a:t>
            </a:r>
          </a:p>
        </p:txBody>
      </p:sp>
      <p:pic>
        <p:nvPicPr>
          <p:cNvPr id="7" name="slide2" descr="Sheet 1">
            <a:extLst>
              <a:ext uri="{FF2B5EF4-FFF2-40B4-BE49-F238E27FC236}">
                <a16:creationId xmlns:a16="http://schemas.microsoft.com/office/drawing/2014/main" id="{13BB0348-3632-9B71-FC90-C0B85BDB6D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11300" r="12416"/>
          <a:stretch/>
        </p:blipFill>
        <p:spPr>
          <a:xfrm>
            <a:off x="1307592" y="1911096"/>
            <a:ext cx="10497312" cy="35372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9C0042-41F3-A51A-7C6E-1043B567BD50}"/>
              </a:ext>
            </a:extLst>
          </p:cNvPr>
          <p:cNvSpPr txBox="1"/>
          <p:nvPr/>
        </p:nvSpPr>
        <p:spPr>
          <a:xfrm>
            <a:off x="1307592" y="5802868"/>
            <a:ext cx="10497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Susan Davis and Gina </a:t>
            </a:r>
            <a:r>
              <a:rPr lang="en-US" sz="2000" dirty="0" err="1"/>
              <a:t>Degeneres</a:t>
            </a:r>
            <a:r>
              <a:rPr lang="en-US" sz="2000" dirty="0"/>
              <a:t> are leading the grossing list.</a:t>
            </a:r>
          </a:p>
        </p:txBody>
      </p:sp>
    </p:spTree>
    <p:extLst>
      <p:ext uri="{BB962C8B-B14F-4D97-AF65-F5344CB8AC3E}">
        <p14:creationId xmlns:p14="http://schemas.microsoft.com/office/powerpoint/2010/main" val="819217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CB1C-3BB3-FB80-8831-46A04F2D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037" y="557212"/>
            <a:ext cx="9601200" cy="657225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latin typeface="+mn-lt"/>
                <a:ea typeface="+mn-ea"/>
                <a:cs typeface="+mn-cs"/>
              </a:rPr>
              <a:t>Rental Duration for all Movies</a:t>
            </a:r>
            <a:br>
              <a:rPr lang="en-US" sz="3000" dirty="0">
                <a:latin typeface="+mn-lt"/>
                <a:ea typeface="+mn-ea"/>
                <a:cs typeface="+mn-cs"/>
              </a:rPr>
            </a:br>
            <a:br>
              <a:rPr lang="en-CA" dirty="0">
                <a:effectLst/>
              </a:rPr>
            </a:br>
            <a:endParaRPr lang="en-US" dirty="0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E99F5EC-8D47-11B1-4D39-A9C116BC54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774974"/>
              </p:ext>
            </p:extLst>
          </p:nvPr>
        </p:nvGraphicFramePr>
        <p:xfrm>
          <a:off x="2032000" y="1741170"/>
          <a:ext cx="8128000" cy="337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5095976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24157288"/>
                    </a:ext>
                  </a:extLst>
                </a:gridCol>
              </a:tblGrid>
              <a:tr h="843915"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>
                          <a:solidFill>
                            <a:schemeClr val="tx1"/>
                          </a:solidFill>
                        </a:rPr>
                        <a:t>Duration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>
                          <a:solidFill>
                            <a:schemeClr val="tx1"/>
                          </a:solidFill>
                        </a:rPr>
                        <a:t>Days</a:t>
                      </a:r>
                      <a:r>
                        <a:rPr lang="en-US" sz="32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983578"/>
                  </a:ext>
                </a:extLst>
              </a:tr>
              <a:tr h="84391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234716"/>
                  </a:ext>
                </a:extLst>
              </a:tr>
              <a:tr h="84391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432814"/>
                  </a:ext>
                </a:extLst>
              </a:tr>
              <a:tr h="84391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Maximum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59747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273DC21B-F84C-40C4-7637-FFA11EA6393A}"/>
              </a:ext>
            </a:extLst>
          </p:cNvPr>
          <p:cNvSpPr txBox="1"/>
          <p:nvPr/>
        </p:nvSpPr>
        <p:spPr>
          <a:xfrm>
            <a:off x="2032000" y="5643562"/>
            <a:ext cx="812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Our customer base indicates an average movie rental duration of approximately </a:t>
            </a:r>
            <a:r>
              <a:rPr lang="en-CA" sz="3000" b="1" dirty="0"/>
              <a:t>5</a:t>
            </a:r>
            <a:r>
              <a:rPr lang="en-CA" sz="3000" dirty="0"/>
              <a:t> days.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71933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EC78-0C86-A472-BFD6-3014BB780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799" y="323850"/>
            <a:ext cx="11010519" cy="723900"/>
          </a:xfrm>
        </p:spPr>
        <p:txBody>
          <a:bodyPr>
            <a:noAutofit/>
          </a:bodyPr>
          <a:lstStyle/>
          <a:p>
            <a:r>
              <a:rPr lang="en-US" sz="4000" u="sng" dirty="0"/>
              <a:t>Countries where </a:t>
            </a:r>
            <a:r>
              <a:rPr lang="en-US" sz="4000" u="sng" dirty="0" err="1"/>
              <a:t>Rockbuster</a:t>
            </a:r>
            <a:r>
              <a:rPr lang="en-US" sz="4000" u="sng" dirty="0"/>
              <a:t> customers are based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5C1D39-9C7A-C038-DCB1-6CCE113BE0EC}"/>
              </a:ext>
            </a:extLst>
          </p:cNvPr>
          <p:cNvSpPr txBox="1"/>
          <p:nvPr/>
        </p:nvSpPr>
        <p:spPr>
          <a:xfrm>
            <a:off x="9811385" y="2417826"/>
            <a:ext cx="2138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color bubbles shows all the countries where customers are located. </a:t>
            </a:r>
          </a:p>
        </p:txBody>
      </p:sp>
      <p:pic>
        <p:nvPicPr>
          <p:cNvPr id="9" name="slide2" descr="Sheet 1">
            <a:extLst>
              <a:ext uri="{FF2B5EF4-FFF2-40B4-BE49-F238E27FC236}">
                <a16:creationId xmlns:a16="http://schemas.microsoft.com/office/drawing/2014/main" id="{C9B7517B-248C-55DE-1E88-5EFAA0D83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6" t="2000" r="24711" b="60400"/>
          <a:stretch/>
        </p:blipFill>
        <p:spPr>
          <a:xfrm>
            <a:off x="1311148" y="1174242"/>
            <a:ext cx="8261350" cy="523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215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972</TotalTime>
  <Words>770</Words>
  <Application>Microsoft Macintosh PowerPoint</Application>
  <PresentationFormat>Widescreen</PresentationFormat>
  <Paragraphs>180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Franklin Gothic Book</vt:lpstr>
      <vt:lpstr>Crop</vt:lpstr>
      <vt:lpstr>ROCKBUSTER STEALTH strategy – 2020 </vt:lpstr>
      <vt:lpstr>Objective:</vt:lpstr>
      <vt:lpstr>Key Questions: </vt:lpstr>
      <vt:lpstr>Data Overview:</vt:lpstr>
      <vt:lpstr>Highest Grossing Genre</vt:lpstr>
      <vt:lpstr>Which movies contributed the most/least to revenue gain?</vt:lpstr>
      <vt:lpstr>Highest Grossing Actors</vt:lpstr>
      <vt:lpstr>Rental Duration for all Movies  </vt:lpstr>
      <vt:lpstr>Countries where Rockbuster customers are based</vt:lpstr>
      <vt:lpstr>Top 10 Countries with Most Customers</vt:lpstr>
      <vt:lpstr>Customers with a High Lifetime Value</vt:lpstr>
      <vt:lpstr>Sales figures between Geographic regions</vt:lpstr>
      <vt:lpstr>Recommendations: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STEALTH DATA ANALYSIS PROJECT</dc:title>
  <dc:creator>Prateek Sharma</dc:creator>
  <cp:lastModifiedBy>Prateek Sharma</cp:lastModifiedBy>
  <cp:revision>78</cp:revision>
  <dcterms:created xsi:type="dcterms:W3CDTF">2023-12-10T21:36:05Z</dcterms:created>
  <dcterms:modified xsi:type="dcterms:W3CDTF">2023-12-12T01:39:36Z</dcterms:modified>
</cp:coreProperties>
</file>